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8" r:id="rId5"/>
  </p:sldMasterIdLst>
  <p:notesMasterIdLst>
    <p:notesMasterId r:id="rId25"/>
  </p:notesMasterIdLst>
  <p:sldIdLst>
    <p:sldId id="256" r:id="rId6"/>
    <p:sldId id="257" r:id="rId7"/>
    <p:sldId id="258" r:id="rId8"/>
    <p:sldId id="261" r:id="rId9"/>
    <p:sldId id="262" r:id="rId10"/>
    <p:sldId id="267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219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EE85-9608-4F18-9BD2-E1FE01AC989D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7ED59-C018-458D-A15D-F12EAD5C1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32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CD3A8-89E9-4210-882F-D688158B2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A3FA7E-7F53-4CF8-8D1C-DFD33DFA2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82C2C-9493-4623-AC57-5402C6CC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01A440-3CA0-42AE-8C48-F0ACA772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2546E1-EA85-49D9-B76D-6A98F04D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29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8E38D-40AF-4044-8B6E-90C073CD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FA5DEB-084C-453E-B2FE-D61C623B6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23C538-5FDA-4E6F-8752-C0363B73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68A56-C084-4DA6-B204-E494A4E5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552A9A-FBD6-49E3-B704-3B0CB8F2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8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13DAC3-D251-4E11-BA9D-AF8DAA742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9BB518-5566-43CC-B226-346CEC43C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6536B-AA2A-4B23-853B-FAE8852B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29558F-6E4D-4A48-8CD2-07D30DBF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15F64B-A89B-488D-974C-40A9C7C6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90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Diapositiva tito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kkitt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11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17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Intestazione sezio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kkitt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8" name="Google Shape;38;p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07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27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Contenuto con didascali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kkitt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3" name="Google Shape;53;p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83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73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13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34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8C782-89D0-4FCB-A515-58B6A433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C1741B-274C-462D-A4AB-AF8809CEA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17B7D7-AB70-4B3F-AC98-F4BBB190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7FF282-A9F6-4A81-9E8E-16E18AFD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DC6FBA-C4F6-4DEB-BBEA-C522E48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163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Immagine con didascali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kkitt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1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1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933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96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1_Titolo e testo vertica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583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525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1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5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28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8" name="Google Shape;358;p52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956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3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5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16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4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5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556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5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7" name="Google Shape;377;p55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8" name="Google Shape;378;p55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9" name="Google Shape;379;p55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80" name="Google Shape;380;p5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37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5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02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BB538-DE09-475A-ADB3-B74A7446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CD2BD6-AE24-4972-BEF6-DFFBAD6E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3A9BBC-4874-43DB-A333-20CA9E8C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C113AE-1E1E-4B8E-989C-1619A053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0A9359-E66C-49F3-BF5C-E01E72BE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255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7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390" name="Google Shape;390;p57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1" name="Google Shape;391;p5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872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8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7" name="Google Shape;397;p58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8" name="Google Shape;398;p58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8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684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9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4" name="Google Shape;404;p59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5" name="Google Shape;405;p5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31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60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6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772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1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416" name="Google Shape;416;p61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417" name="Google Shape;417;p61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1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61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835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2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2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6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808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431" name="Google Shape;431;p6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432" name="Google Shape;432;p63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3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63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6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087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64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64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6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6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6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25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65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6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6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259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6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66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6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6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6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78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A50E6-2A8F-40A7-BD73-BDB4A616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2AA81E-37EF-40B4-A643-2C1D8D9DD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18CFDE-B9FE-4F50-82AF-A7761E36D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7751A1-8169-4643-8AFF-F5335E0A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465648-9BB6-43F8-BA4B-8AD7E066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FCEA42-D17E-4127-B580-686A7096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019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185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839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5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555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774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37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235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381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081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9" name="Google Shape;279;p40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308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1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1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191DB-B0B5-4C40-8B6F-EC79B5E0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E15E9-4DF4-4605-B1AA-102F104AC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8F713B-09C3-47F6-893D-7B228CC7D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21C585D-4D5E-49DE-828A-9C06B1635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BBF73A-E0BF-4B75-8F98-472BFDF44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62A3CDF-5080-4BAF-A294-4C9161FE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A29FA4-C5F7-49F5-BE89-38D09E3D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A4F1A5F-6449-45B2-8223-AB91769D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902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806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297" name="Google Shape;297;p4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43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802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4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4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962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312" name="Google Shape;312;p4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4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699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4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930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7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817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8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4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4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57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68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6" name="Google Shape;466;p68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7" name="Google Shape;467;p6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6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257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507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7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01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22542-1044-4257-906D-7BE27980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53210A-979B-4E2A-9783-5FB097FF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04D5EA-DD91-42E3-939B-5D0824DC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2E2658-B430-4B73-86F5-C86243A1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0736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1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1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7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7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979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72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7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7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7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890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3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73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p7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7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7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081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74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0" name="Google Shape;500;p74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1" name="Google Shape;501;p74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2" name="Google Shape;502;p74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3" name="Google Shape;503;p7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7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7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469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75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09" name="Google Shape;509;p75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0" name="Google Shape;510;p7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7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7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506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6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76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6" name="Google Shape;516;p76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7" name="Google Shape;517;p76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6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770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7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7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3" name="Google Shape;523;p77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4" name="Google Shape;524;p7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7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7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306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8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78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7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7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449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9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535" name="Google Shape;535;p7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536" name="Google Shape;536;p79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79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79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7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7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7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3621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0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80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8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96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106D71-C5C1-4274-847D-D1392B1F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472AF0-26B5-4CF1-BF23-0B4840EF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E818BE-809A-4881-88C1-54A433AD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2155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1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550" name="Google Shape;550;p81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rgbClr val="F4B5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551" name="Google Shape;551;p81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81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3" name="Google Shape;553;p8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8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8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8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387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2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2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82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8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8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8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994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83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8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8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8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959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4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84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8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8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8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8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A0B3E-9701-429A-A748-00D04E88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5AE776-D767-4F70-8C3B-9FC0576B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420743-A058-4E19-993C-93E7A26E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830F03-26D0-4356-9076-C3958830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4D610D-F0AC-4692-8A2D-F7FFADEB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22A77D-F7CF-4805-B8D4-98122352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89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4B87CF-5735-478F-819F-A3635991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19FC79A-8857-468C-83EF-43D28FE9E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855097-B2F8-4279-A576-E8553AAE6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858425-37DF-4CC0-9C86-A09CBBEB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E8BD8B-7312-4405-A88F-397870A0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54C760-D532-41D2-9066-CDEC6F85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40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0C81BF-17CC-474E-B3DB-659ACE26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198E55-7CE7-4B12-981C-606C6DAF2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B24EC2-CB19-4BE5-9B0C-0416B57BE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1EA8-8197-41E5-9305-F3EF61712E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1D1F10-E667-45AB-A91A-EFB2D32E0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A4669C-497B-42AE-BE62-D1DE3C162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5186-EF04-43EB-AF4B-6B3E1D6BE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9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0" name="Google Shape;10;p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636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9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1" name="Google Shape;341;p4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2" name="Google Shape;342;p4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3" name="Google Shape;343;p4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279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690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67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0" name="Google Shape;460;p6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1" name="Google Shape;461;p6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2" name="Google Shape;462;p6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7718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/piano%20B/OFF4aDAY%20%E2%80%93%20TROLLING%5b1%5d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video/piano%20B/OFF4aDAY%20%E2%80%93%20FLAMING%5b1%5d.jpg" TargetMode="Externa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YlanWQmv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5" Type="http://schemas.openxmlformats.org/officeDocument/2006/relationships/hyperlink" Target="https://www.youtube.com/watch?v=f4PXcAjRgto" TargetMode="Externa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hOq8XbWDWo&amp;t=36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03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kkitt"/>
              <a:buNone/>
            </a:pPr>
            <a:r>
              <a:rPr lang="it-IT"/>
              <a:t>SCHERZO O BULLISMO?</a:t>
            </a:r>
            <a:endParaRPr/>
          </a:p>
        </p:txBody>
      </p:sp>
      <p:sp>
        <p:nvSpPr>
          <p:cNvPr id="700" name="Google Shape;700;p103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40"/>
              <a:buNone/>
            </a:pPr>
            <a:r>
              <a:rPr lang="it-IT" sz="4400"/>
              <a:t>Qual è il confine?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18"/>
          <p:cNvSpPr txBox="1"/>
          <p:nvPr/>
        </p:nvSpPr>
        <p:spPr>
          <a:xfrm>
            <a:off x="5880570" y="5798243"/>
            <a:ext cx="59500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sng" strike="noStrike" kern="0" cap="none" spc="0" normalizeH="0" baseline="0" noProof="0">
                <a:ln>
                  <a:noFill/>
                </a:ln>
                <a:solidFill>
                  <a:srgbClr val="E1952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https://www.youtube.com/watch?v=BIa9FGziYbk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1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it-IT" sz="8000">
                <a:latin typeface="Impact"/>
                <a:ea typeface="Impact"/>
                <a:cs typeface="Impact"/>
                <a:sym typeface="Impact"/>
              </a:rPr>
              <a:t>FLAMING</a:t>
            </a:r>
            <a:endParaRPr sz="80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91" name="Google Shape;791;p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706056" y="-1659988"/>
            <a:ext cx="5354308" cy="3709182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118"/>
          <p:cNvSpPr txBox="1">
            <a:spLocks noGrp="1"/>
          </p:cNvSpPr>
          <p:nvPr>
            <p:ph type="body" idx="2"/>
          </p:nvPr>
        </p:nvSpPr>
        <p:spPr>
          <a:xfrm>
            <a:off x="6170611" y="956603"/>
            <a:ext cx="5308625" cy="483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inviare </a:t>
            </a:r>
            <a:r>
              <a:rPr lang="it-IT" sz="4000" b="1">
                <a:solidFill>
                  <a:srgbClr val="F8D292"/>
                </a:solidFill>
              </a:rPr>
              <a:t>Flame</a:t>
            </a:r>
            <a:r>
              <a:rPr lang="it-IT" sz="4000">
                <a:solidFill>
                  <a:srgbClr val="F8D292"/>
                </a:solidFill>
              </a:rPr>
              <a:t>,</a:t>
            </a:r>
            <a:r>
              <a:rPr lang="it-IT" sz="4000" b="1">
                <a:solidFill>
                  <a:srgbClr val="F8D292"/>
                </a:solidFill>
              </a:rPr>
              <a:t> </a:t>
            </a:r>
            <a:r>
              <a:rPr lang="it-IT" sz="3600">
                <a:solidFill>
                  <a:srgbClr val="F8D292"/>
                </a:solidFill>
              </a:rPr>
              <a:t> ovvero </a:t>
            </a:r>
            <a:r>
              <a:rPr lang="it-IT" sz="3600" i="1">
                <a:solidFill>
                  <a:srgbClr val="F8D292"/>
                </a:solidFill>
              </a:rPr>
              <a:t>messaggi violenti e/o volgari</a:t>
            </a:r>
            <a:r>
              <a:rPr lang="it-IT" sz="3600">
                <a:solidFill>
                  <a:srgbClr val="F8D292"/>
                </a:solidFill>
              </a:rPr>
              <a:t>, contro qualcuno all’interno di una comunità virtuale (forum, blog, chat, mailing list) 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93" name="Google Shape;793;p118"/>
          <p:cNvSpPr txBox="1"/>
          <p:nvPr/>
        </p:nvSpPr>
        <p:spPr>
          <a:xfrm>
            <a:off x="703385" y="3446585"/>
            <a:ext cx="535979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Scopo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: aizzare, suscitare scontri verbali, disturbare la comunicazione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4" name="Google Shape;794;p118"/>
          <p:cNvSpPr txBox="1"/>
          <p:nvPr/>
        </p:nvSpPr>
        <p:spPr>
          <a:xfrm>
            <a:off x="5880570" y="5207954"/>
            <a:ext cx="59500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sng" strike="noStrike" kern="0" cap="none" spc="0" normalizeH="0" baseline="0" noProof="0">
                <a:ln>
                  <a:noFill/>
                </a:ln>
                <a:solidFill>
                  <a:srgbClr val="E1952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https://www.youtube.com/watch?v=9GLd-x1SlXs</a:t>
            </a:r>
            <a:endParaRPr kumimoji="0" sz="18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9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it-IT" sz="8000">
                <a:latin typeface="Impact"/>
                <a:ea typeface="Impact"/>
                <a:cs typeface="Impact"/>
                <a:sym typeface="Impact"/>
              </a:rPr>
              <a:t>HARASSMENT </a:t>
            </a:r>
            <a:br>
              <a:rPr lang="it-IT" sz="8000">
                <a:latin typeface="Impact"/>
                <a:ea typeface="Impact"/>
                <a:cs typeface="Impact"/>
                <a:sym typeface="Impact"/>
              </a:rPr>
            </a:b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0" name="Google Shape;800;p119"/>
          <p:cNvSpPr txBox="1">
            <a:spLocks noGrp="1"/>
          </p:cNvSpPr>
          <p:nvPr>
            <p:ph type="body" idx="2"/>
          </p:nvPr>
        </p:nvSpPr>
        <p:spPr>
          <a:xfrm>
            <a:off x="6893169" y="956603"/>
            <a:ext cx="4586067" cy="483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Inviare ripetutamente messaggi insultanti in contesti privati (sms, whatsapp, email)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01" name="Google Shape;801;p119"/>
          <p:cNvSpPr txBox="1"/>
          <p:nvPr/>
        </p:nvSpPr>
        <p:spPr>
          <a:xfrm>
            <a:off x="1141034" y="5791200"/>
            <a:ext cx="53597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Scopo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: ferire, offendere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02" name="Google Shape;802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673" y="2553188"/>
            <a:ext cx="5752513" cy="287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it-IT" sz="8000">
                <a:latin typeface="Impact"/>
                <a:ea typeface="Impact"/>
                <a:cs typeface="Impact"/>
                <a:sym typeface="Impact"/>
              </a:rPr>
              <a:t>DENIGRATION </a:t>
            </a:r>
            <a:br>
              <a:rPr lang="it-IT" sz="8000">
                <a:latin typeface="Impact"/>
                <a:ea typeface="Impact"/>
                <a:cs typeface="Impact"/>
                <a:sym typeface="Impact"/>
              </a:rPr>
            </a:b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8" name="Google Shape;808;p120"/>
          <p:cNvSpPr txBox="1">
            <a:spLocks noGrp="1"/>
          </p:cNvSpPr>
          <p:nvPr>
            <p:ph type="body" idx="2"/>
          </p:nvPr>
        </p:nvSpPr>
        <p:spPr>
          <a:xfrm>
            <a:off x="7465255" y="998806"/>
            <a:ext cx="4726745" cy="483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parlar male di qualcuno, diffondere informazioni -spesso inventate- su qualcuno, sia in comunità virtuali sia in contesti privati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09" name="Google Shape;809;p120"/>
          <p:cNvSpPr txBox="1"/>
          <p:nvPr/>
        </p:nvSpPr>
        <p:spPr>
          <a:xfrm>
            <a:off x="944673" y="5657671"/>
            <a:ext cx="1033820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Scopo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: screditare, danneggiare la reputazione di una persona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10" name="Google Shape;810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6869" y="1991207"/>
            <a:ext cx="3198386" cy="32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2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it-IT" sz="8000">
                <a:latin typeface="Impact"/>
                <a:ea typeface="Impact"/>
                <a:cs typeface="Impact"/>
                <a:sym typeface="Impact"/>
              </a:rPr>
              <a:t>IMPERSONATION </a:t>
            </a:r>
            <a:br>
              <a:rPr lang="it-IT" sz="8000">
                <a:latin typeface="Impact"/>
                <a:ea typeface="Impact"/>
                <a:cs typeface="Impact"/>
                <a:sym typeface="Impact"/>
              </a:rPr>
            </a:b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16" name="Google Shape;816;p121"/>
          <p:cNvSpPr txBox="1">
            <a:spLocks noGrp="1"/>
          </p:cNvSpPr>
          <p:nvPr>
            <p:ph type="body" idx="2"/>
          </p:nvPr>
        </p:nvSpPr>
        <p:spPr>
          <a:xfrm>
            <a:off x="7465255" y="998806"/>
            <a:ext cx="4726745" cy="483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appropriarsi dell’identità di una persona e inviare messaggi o pubblicare contenuti al suo posto 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17" name="Google Shape;817;p121"/>
          <p:cNvSpPr txBox="1"/>
          <p:nvPr/>
        </p:nvSpPr>
        <p:spPr>
          <a:xfrm>
            <a:off x="944673" y="5657671"/>
            <a:ext cx="1033820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Scopo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: ridicolizzare, sminuire, rovinare la reputazione di una persona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18" name="Google Shape;818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577375"/>
            <a:ext cx="5364480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22"/>
          <p:cNvSpPr txBox="1">
            <a:spLocks noGrp="1"/>
          </p:cNvSpPr>
          <p:nvPr>
            <p:ph type="title"/>
          </p:nvPr>
        </p:nvSpPr>
        <p:spPr>
          <a:xfrm>
            <a:off x="343120" y="196942"/>
            <a:ext cx="6864900" cy="2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Impact"/>
              <a:buNone/>
            </a:pPr>
            <a:r>
              <a:rPr lang="it-IT" sz="7200">
                <a:latin typeface="Impact"/>
                <a:ea typeface="Impact"/>
                <a:cs typeface="Impact"/>
                <a:sym typeface="Impact"/>
              </a:rPr>
              <a:t>EXPOSURE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24" name="Google Shape;824;p122"/>
          <p:cNvSpPr txBox="1">
            <a:spLocks noGrp="1"/>
          </p:cNvSpPr>
          <p:nvPr>
            <p:ph type="body" idx="2"/>
          </p:nvPr>
        </p:nvSpPr>
        <p:spPr>
          <a:xfrm>
            <a:off x="7465255" y="196948"/>
            <a:ext cx="4726745" cy="563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pubblicare informazioni private e/o imbarazzanti su un’altra persona. </a:t>
            </a:r>
            <a:endParaRPr sz="3600">
              <a:solidFill>
                <a:srgbClr val="F8D292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Se fatto a suo nome, rubando il suo profilo o i suoi dispositivi, prende il nome di </a:t>
            </a:r>
            <a:r>
              <a:rPr lang="it-IT" sz="4000">
                <a:solidFill>
                  <a:srgbClr val="E1920D"/>
                </a:solidFill>
                <a:latin typeface="Impact"/>
                <a:ea typeface="Impact"/>
                <a:cs typeface="Impact"/>
                <a:sym typeface="Impact"/>
              </a:rPr>
              <a:t>Outing.</a:t>
            </a: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25" name="Google Shape;825;p122"/>
          <p:cNvSpPr txBox="1"/>
          <p:nvPr/>
        </p:nvSpPr>
        <p:spPr>
          <a:xfrm>
            <a:off x="944673" y="5657671"/>
            <a:ext cx="1033820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Scopo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: ridicolizzare, sminuire, rovinare la reputazione di una persona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26" name="Google Shape;826;p122"/>
          <p:cNvPicPr preferRelativeResize="0"/>
          <p:nvPr/>
        </p:nvPicPr>
        <p:blipFill rotWithShape="1">
          <a:blip r:embed="rId3">
            <a:alphaModFix/>
          </a:blip>
          <a:srcRect t="6230" r="15695" b="29793"/>
          <a:stretch/>
        </p:blipFill>
        <p:spPr>
          <a:xfrm>
            <a:off x="3137946" y="1736188"/>
            <a:ext cx="4327309" cy="375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23"/>
          <p:cNvSpPr txBox="1">
            <a:spLocks noGrp="1"/>
          </p:cNvSpPr>
          <p:nvPr>
            <p:ph type="title"/>
          </p:nvPr>
        </p:nvSpPr>
        <p:spPr>
          <a:xfrm>
            <a:off x="944672" y="366992"/>
            <a:ext cx="6865033" cy="2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Impact"/>
              <a:buNone/>
            </a:pPr>
            <a:r>
              <a:rPr lang="it-IT" sz="7200">
                <a:latin typeface="Impact"/>
                <a:ea typeface="Impact"/>
                <a:cs typeface="Impact"/>
                <a:sym typeface="Impact"/>
              </a:rPr>
              <a:t>EXCLUSION</a:t>
            </a:r>
            <a:br>
              <a:rPr lang="it-IT" sz="3600">
                <a:latin typeface="Impact"/>
                <a:ea typeface="Impact"/>
                <a:cs typeface="Impact"/>
                <a:sym typeface="Impact"/>
              </a:rPr>
            </a:b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2" name="Google Shape;832;p123"/>
          <p:cNvSpPr txBox="1">
            <a:spLocks noGrp="1"/>
          </p:cNvSpPr>
          <p:nvPr>
            <p:ph type="body" idx="2"/>
          </p:nvPr>
        </p:nvSpPr>
        <p:spPr>
          <a:xfrm>
            <a:off x="8358718" y="1221545"/>
            <a:ext cx="3849858" cy="563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escludere deliberatamente una persona da una comunità virtuale</a:t>
            </a: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33" name="Google Shape;833;p123"/>
          <p:cNvSpPr txBox="1"/>
          <p:nvPr/>
        </p:nvSpPr>
        <p:spPr>
          <a:xfrm>
            <a:off x="944672" y="5657671"/>
            <a:ext cx="111394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Scopo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: ferire, mortificare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34" name="Google Shape;834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048" y="2505280"/>
            <a:ext cx="5552094" cy="291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4"/>
          <p:cNvSpPr txBox="1">
            <a:spLocks noGrp="1"/>
          </p:cNvSpPr>
          <p:nvPr>
            <p:ph type="title"/>
          </p:nvPr>
        </p:nvSpPr>
        <p:spPr>
          <a:xfrm>
            <a:off x="360220" y="366992"/>
            <a:ext cx="6865033" cy="2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Impact"/>
              <a:buNone/>
            </a:pPr>
            <a:r>
              <a:rPr lang="it-IT" sz="7200">
                <a:latin typeface="Impact"/>
                <a:ea typeface="Impact"/>
                <a:cs typeface="Impact"/>
                <a:sym typeface="Impact"/>
              </a:rPr>
              <a:t>TRICKERY</a:t>
            </a:r>
            <a:br>
              <a:rPr lang="it-IT" sz="3600">
                <a:latin typeface="Impact"/>
                <a:ea typeface="Impact"/>
                <a:cs typeface="Impact"/>
                <a:sym typeface="Impact"/>
              </a:rPr>
            </a:b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0" name="Google Shape;840;p124"/>
          <p:cNvSpPr txBox="1">
            <a:spLocks noGrp="1"/>
          </p:cNvSpPr>
          <p:nvPr>
            <p:ph type="body" idx="2"/>
          </p:nvPr>
        </p:nvSpPr>
        <p:spPr>
          <a:xfrm>
            <a:off x="7465255" y="196948"/>
            <a:ext cx="4726745" cy="563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ottenere la fiducia di qualcuno per acquisire informazioni e poi pubblicarle o condividerle con altri</a:t>
            </a: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41" name="Google Shape;841;p124"/>
          <p:cNvSpPr txBox="1"/>
          <p:nvPr/>
        </p:nvSpPr>
        <p:spPr>
          <a:xfrm>
            <a:off x="944672" y="5657671"/>
            <a:ext cx="111394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Scopo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: ferire, ridicolizzare, colpire nell’intimo, mortificare, rovinare la reputazione di una persona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42" name="Google Shape;842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4197" y="1795530"/>
            <a:ext cx="3301058" cy="365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25"/>
          <p:cNvSpPr txBox="1">
            <a:spLocks noGrp="1"/>
          </p:cNvSpPr>
          <p:nvPr>
            <p:ph type="title"/>
          </p:nvPr>
        </p:nvSpPr>
        <p:spPr>
          <a:xfrm>
            <a:off x="566098" y="182880"/>
            <a:ext cx="9999993" cy="2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80"/>
              <a:buFont typeface="Impact"/>
              <a:buNone/>
            </a:pPr>
            <a:r>
              <a:rPr lang="it-IT" sz="6480">
                <a:latin typeface="Impact"/>
                <a:ea typeface="Impact"/>
                <a:cs typeface="Impact"/>
                <a:sym typeface="Impact"/>
              </a:rPr>
              <a:t>CYBERSTALKING</a:t>
            </a:r>
            <a:br>
              <a:rPr lang="it-IT" sz="3240">
                <a:latin typeface="Impact"/>
                <a:ea typeface="Impact"/>
                <a:cs typeface="Impact"/>
                <a:sym typeface="Impact"/>
              </a:rPr>
            </a:br>
            <a:r>
              <a:rPr lang="it-IT" sz="3240">
                <a:latin typeface="Impact"/>
                <a:ea typeface="Impact"/>
                <a:cs typeface="Impact"/>
                <a:sym typeface="Impact"/>
              </a:rPr>
              <a:t>TO STALK: CAMMINARE CON CIRCOSPEZIONE)</a:t>
            </a:r>
            <a:endParaRPr sz="324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8" name="Google Shape;848;p125"/>
          <p:cNvSpPr txBox="1">
            <a:spLocks noGrp="1"/>
          </p:cNvSpPr>
          <p:nvPr>
            <p:ph type="body" idx="2"/>
          </p:nvPr>
        </p:nvSpPr>
        <p:spPr>
          <a:xfrm>
            <a:off x="801858" y="940191"/>
            <a:ext cx="10522634" cy="55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>
                <a:solidFill>
                  <a:srgbClr val="F8D292"/>
                </a:solidFill>
              </a:rPr>
              <a:t>Molestare, denigrare, attaccare in modo incessante e minaccioso una persona, soprattutto attraverso modalità e contesti privati ma anche in comunità virtuali.</a:t>
            </a:r>
            <a:endParaRPr sz="3600">
              <a:solidFill>
                <a:srgbClr val="F8D292"/>
              </a:solidFill>
            </a:endParaRPr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49" name="Google Shape;849;p125"/>
          <p:cNvSpPr txBox="1"/>
          <p:nvPr/>
        </p:nvSpPr>
        <p:spPr>
          <a:xfrm>
            <a:off x="566098" y="5263775"/>
            <a:ext cx="111394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Scopo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: ferire, spaventare, danneggiare la reputazione di una persona o azzerarne la vita sociale.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0" name="Google Shape;850;p125"/>
          <p:cNvSpPr txBox="1"/>
          <p:nvPr/>
        </p:nvSpPr>
        <p:spPr>
          <a:xfrm>
            <a:off x="6048777" y="1068946"/>
            <a:ext cx="61432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sng" strike="noStrike" kern="0" cap="none" spc="0" normalizeH="0" baseline="0" noProof="0">
                <a:ln>
                  <a:noFill/>
                </a:ln>
                <a:solidFill>
                  <a:srgbClr val="E1952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https://www.youtube.com/watch?v=F6YlanWQmvs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26"/>
          <p:cNvSpPr txBox="1"/>
          <p:nvPr/>
        </p:nvSpPr>
        <p:spPr>
          <a:xfrm>
            <a:off x="927279" y="927278"/>
            <a:ext cx="79591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54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Grooming (adescamento)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6" name="Google Shape;856;p126"/>
          <p:cNvSpPr txBox="1"/>
          <p:nvPr/>
        </p:nvSpPr>
        <p:spPr>
          <a:xfrm>
            <a:off x="5228823" y="4932609"/>
            <a:ext cx="731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5400" b="0" i="0" u="none" strike="noStrike" kern="0" cap="none" spc="0" normalizeH="0" baseline="0" noProof="0">
                <a:ln>
                  <a:noFill/>
                </a:ln>
                <a:solidFill>
                  <a:srgbClr val="E1920D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Sexting (sex+texting)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E1920D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57" name="Google Shape;857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6651" y="519448"/>
            <a:ext cx="34036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251" y="3105419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26"/>
          <p:cNvSpPr txBox="1"/>
          <p:nvPr/>
        </p:nvSpPr>
        <p:spPr>
          <a:xfrm>
            <a:off x="5228823" y="6194738"/>
            <a:ext cx="67742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sng" strike="noStrike" kern="0" cap="none" spc="0" normalizeH="0" baseline="0" noProof="0">
                <a:ln>
                  <a:noFill/>
                </a:ln>
                <a:solidFill>
                  <a:srgbClr val="E1952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https://www.youtube.com/watch?v=f4PXcAjRgto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28" y="-675249"/>
            <a:ext cx="11407327" cy="8117058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127"/>
          <p:cNvSpPr txBox="1"/>
          <p:nvPr/>
        </p:nvSpPr>
        <p:spPr>
          <a:xfrm>
            <a:off x="986867" y="1974760"/>
            <a:ext cx="9905998" cy="342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54B"/>
              </a:buClr>
              <a:buSzPts val="19000"/>
              <a:buFont typeface="Century Gothic"/>
              <a:buNone/>
              <a:tabLst/>
              <a:defRPr/>
            </a:pPr>
            <a:r>
              <a:rPr kumimoji="0" lang="it-IT" sz="19000" b="0" i="0" u="none" strike="noStrike" kern="0" cap="none" spc="0" normalizeH="0" baseline="0" noProof="0">
                <a:ln>
                  <a:noFill/>
                </a:ln>
                <a:solidFill>
                  <a:srgbClr val="F4B54B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04"/>
          <p:cNvSpPr txBox="1">
            <a:spLocks noGrp="1"/>
          </p:cNvSpPr>
          <p:nvPr>
            <p:ph type="title"/>
          </p:nvPr>
        </p:nvSpPr>
        <p:spPr>
          <a:xfrm>
            <a:off x="1494851" y="458874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Font typeface="Rokkitt"/>
              <a:buNone/>
            </a:pPr>
            <a:r>
              <a:rPr lang="it-IT" sz="6600"/>
              <a:t>COSA CI FA RIDERE?</a:t>
            </a:r>
            <a:endParaRPr/>
          </a:p>
        </p:txBody>
      </p:sp>
      <p:pic>
        <p:nvPicPr>
          <p:cNvPr id="706" name="Google Shape;706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2684" y="2340387"/>
            <a:ext cx="6792728" cy="3815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5"/>
          <p:cNvSpPr txBox="1">
            <a:spLocks noGrp="1"/>
          </p:cNvSpPr>
          <p:nvPr>
            <p:ph type="body" idx="1"/>
          </p:nvPr>
        </p:nvSpPr>
        <p:spPr>
          <a:xfrm>
            <a:off x="710462" y="875763"/>
            <a:ext cx="4031023" cy="10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40"/>
              <a:buNone/>
            </a:pPr>
            <a:r>
              <a:rPr lang="it-IT" sz="4400"/>
              <a:t>Ciò che è goffo</a:t>
            </a:r>
            <a:endParaRPr sz="4400"/>
          </a:p>
        </p:txBody>
      </p:sp>
      <p:pic>
        <p:nvPicPr>
          <p:cNvPr id="712" name="Google Shape;712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5423" y="283335"/>
            <a:ext cx="5765747" cy="4313049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105"/>
          <p:cNvSpPr txBox="1"/>
          <p:nvPr/>
        </p:nvSpPr>
        <p:spPr>
          <a:xfrm>
            <a:off x="0" y="4385392"/>
            <a:ext cx="752321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Ciò che esce dalla normalità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14" name="Google Shape;714;p105"/>
          <p:cNvSpPr txBox="1"/>
          <p:nvPr/>
        </p:nvSpPr>
        <p:spPr>
          <a:xfrm>
            <a:off x="1893194" y="4682428"/>
            <a:ext cx="1064746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Ciò che ribalta le nostre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7200" kern="0" dirty="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abitudini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15" name="Google Shape;715;p105"/>
          <p:cNvSpPr txBox="1"/>
          <p:nvPr/>
        </p:nvSpPr>
        <p:spPr>
          <a:xfrm>
            <a:off x="8956936" y="2654248"/>
            <a:ext cx="31021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La perdita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del controllo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08"/>
          <p:cNvSpPr txBox="1"/>
          <p:nvPr/>
        </p:nvSpPr>
        <p:spPr>
          <a:xfrm>
            <a:off x="2810545" y="3381773"/>
            <a:ext cx="657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  <a:hlinkClick r:id="rId3"/>
              </a:rPr>
              <a:t>https://www.youtube.com/watch?v=3hOq8XbWDWo&amp;t=36s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1" name="Google Shape;731;p108"/>
          <p:cNvSpPr txBox="1"/>
          <p:nvPr/>
        </p:nvSpPr>
        <p:spPr>
          <a:xfrm>
            <a:off x="1624725" y="2035200"/>
            <a:ext cx="97824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7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Ridere fa bene...</a:t>
            </a: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9"/>
          <p:cNvSpPr txBox="1">
            <a:spLocks noGrp="1"/>
          </p:cNvSpPr>
          <p:nvPr>
            <p:ph type="title"/>
          </p:nvPr>
        </p:nvSpPr>
        <p:spPr>
          <a:xfrm>
            <a:off x="8642797" y="1200955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kkitt"/>
              <a:buNone/>
            </a:pPr>
            <a:r>
              <a:rPr lang="it-IT" dirty="0"/>
              <a:t>AFFINCHÈ LO SCHERZO NON DIVENTI</a:t>
            </a:r>
            <a:endParaRPr dirty="0"/>
          </a:p>
        </p:txBody>
      </p:sp>
      <p:sp>
        <p:nvSpPr>
          <p:cNvPr id="737" name="Google Shape;737;p109"/>
          <p:cNvSpPr txBox="1">
            <a:spLocks noGrp="1"/>
          </p:cNvSpPr>
          <p:nvPr>
            <p:ph type="body" idx="1"/>
          </p:nvPr>
        </p:nvSpPr>
        <p:spPr>
          <a:xfrm>
            <a:off x="104103" y="170644"/>
            <a:ext cx="8189891" cy="668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28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it-IT" sz="2800" dirty="0"/>
              <a:t>Chi subisce lo scherzo non deve essere sempre la stessa persona</a:t>
            </a:r>
            <a:endParaRPr sz="28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it-IT" sz="2800" dirty="0"/>
              <a:t>Chi subisce lo scherzo ha il diritto di dire “basta” e non viene contestato né    commentato negativamente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it-IT" sz="2800" dirty="0"/>
              <a:t>Chi fa lo scherzo accetta la contrarietà della “vittima”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it-IT" sz="2800" dirty="0"/>
              <a:t>Se lo scherzo non piace a chi lo subisce, chi lo ha organizzato si scusa, anche a nome degli altri spettatori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it-IT" sz="2800" dirty="0"/>
              <a:t>Uno scherzo o una presa in giro deve avere una fine!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it-IT" sz="2800" dirty="0"/>
              <a:t>Gli spettatori si immedesimano con la “vittima”</a:t>
            </a:r>
            <a:endParaRPr sz="2800" dirty="0"/>
          </a:p>
        </p:txBody>
      </p:sp>
      <p:sp>
        <p:nvSpPr>
          <p:cNvPr id="738" name="Google Shape;738;p109"/>
          <p:cNvSpPr txBox="1">
            <a:spLocks noGrp="1"/>
          </p:cNvSpPr>
          <p:nvPr>
            <p:ph type="body" idx="2"/>
          </p:nvPr>
        </p:nvSpPr>
        <p:spPr>
          <a:xfrm>
            <a:off x="8293994" y="3273166"/>
            <a:ext cx="3898006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it-IT" sz="4000" dirty="0"/>
              <a:t>UMILIAZIONE O PREPOTENZA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/>
      <p:bldP spid="737" grpId="0" build="p"/>
      <p:bldP spid="7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920D"/>
            </a:gs>
            <a:gs pos="74000">
              <a:srgbClr val="FADDAD"/>
            </a:gs>
            <a:gs pos="83000">
              <a:srgbClr val="FADDAD"/>
            </a:gs>
            <a:gs pos="100000">
              <a:srgbClr val="FBE8C8"/>
            </a:gs>
          </a:gsLst>
          <a:lin ang="5400000" scaled="0"/>
        </a:gra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1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Black"/>
              <a:buNone/>
            </a:pPr>
            <a:r>
              <a:rPr lang="it-IT" sz="7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BULLISMO</a:t>
            </a:r>
            <a:b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766" name="Google Shape;766;p114"/>
          <p:cNvSpPr txBox="1"/>
          <p:nvPr/>
        </p:nvSpPr>
        <p:spPr>
          <a:xfrm>
            <a:off x="1141413" y="2982351"/>
            <a:ext cx="10056470" cy="220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Oppressione, psicologica o fisica, reiterata nel tempo, perpetuata da una persona o da un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gruppo di persone “più potenti” nei confronti di un’altra persona percepita come “più debole”.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920D"/>
            </a:gs>
            <a:gs pos="74000">
              <a:srgbClr val="FADDAD"/>
            </a:gs>
            <a:gs pos="83000">
              <a:srgbClr val="FADDAD"/>
            </a:gs>
            <a:gs pos="100000">
              <a:srgbClr val="FBE8C8"/>
            </a:gs>
          </a:gsLst>
          <a:lin ang="5400000" scaled="0"/>
        </a:gra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1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10"/>
              <a:buFont typeface="Droid Sans Mono"/>
              <a:buNone/>
            </a:pPr>
            <a:r>
              <a:rPr lang="it-IT" sz="801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CYBERBULLISMO</a:t>
            </a:r>
            <a:r>
              <a:rPr lang="it-IT" sz="54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br>
              <a:rPr lang="it-IT" sz="54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</a:br>
            <a:r>
              <a:rPr lang="it-IT" sz="252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(“BULLISMO ELETTRONICO” O “BULLISMO IN INTERNET”) </a:t>
            </a:r>
            <a:br>
              <a:rPr lang="it-IT" sz="25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80">
              <a:solidFill>
                <a:schemeClr val="dk1"/>
              </a:solidFill>
            </a:endParaRPr>
          </a:p>
        </p:txBody>
      </p:sp>
      <p:sp>
        <p:nvSpPr>
          <p:cNvPr id="760" name="Google Shape;760;p113"/>
          <p:cNvSpPr txBox="1"/>
          <p:nvPr/>
        </p:nvSpPr>
        <p:spPr>
          <a:xfrm>
            <a:off x="1141413" y="2982351"/>
            <a:ext cx="1005647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roid Sans Mono"/>
                <a:ea typeface="Droid Sans Mono"/>
                <a:cs typeface="Droid Sans Mono"/>
                <a:sym typeface="Droid Sans Mono"/>
              </a:rPr>
              <a:t>Prevaricazione mirata a danneggiare una persona o un gruppo, attuata attraverso l’utilizzo delle Tecnologie dell’Informazione e della Comunicazione (TIC).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920D"/>
            </a:gs>
            <a:gs pos="74000">
              <a:srgbClr val="FADDAD"/>
            </a:gs>
            <a:gs pos="83000">
              <a:srgbClr val="FADDAD"/>
            </a:gs>
            <a:gs pos="100000">
              <a:srgbClr val="FBE8C8"/>
            </a:gs>
          </a:gsLst>
          <a:lin ang="5400000" scaled="0"/>
        </a:gra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15"/>
          <p:cNvSpPr txBox="1">
            <a:spLocks noGrp="1"/>
          </p:cNvSpPr>
          <p:nvPr>
            <p:ph type="title"/>
          </p:nvPr>
        </p:nvSpPr>
        <p:spPr>
          <a:xfrm>
            <a:off x="649044" y="820616"/>
            <a:ext cx="107739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 Black"/>
              <a:buNone/>
            </a:pPr>
            <a:r>
              <a:rPr lang="it-IT" sz="432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CARATTERISTICHE DEL BULLISMO</a:t>
            </a:r>
            <a:br>
              <a:rPr lang="it-IT" sz="1080">
                <a:latin typeface="Calibri"/>
                <a:ea typeface="Calibri"/>
                <a:cs typeface="Calibri"/>
                <a:sym typeface="Calibri"/>
              </a:rPr>
            </a:br>
            <a:br>
              <a:rPr lang="it-IT" sz="1080">
                <a:latin typeface="Calibri"/>
                <a:ea typeface="Calibri"/>
                <a:cs typeface="Calibri"/>
                <a:sym typeface="Calibri"/>
              </a:rPr>
            </a:br>
            <a:br>
              <a:rPr lang="it-IT" sz="25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80">
              <a:solidFill>
                <a:schemeClr val="dk1"/>
              </a:solidFill>
            </a:endParaRPr>
          </a:p>
        </p:txBody>
      </p:sp>
      <p:sp>
        <p:nvSpPr>
          <p:cNvPr id="772" name="Google Shape;772;p115"/>
          <p:cNvSpPr txBox="1"/>
          <p:nvPr/>
        </p:nvSpPr>
        <p:spPr>
          <a:xfrm>
            <a:off x="1113277" y="2278966"/>
            <a:ext cx="10056470" cy="351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ntenzionalità (è fatto apposta)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persistenza nel tempo (è</a:t>
            </a:r>
            <a:r>
              <a:rPr kumimoji="0" lang="it-IT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continuo)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asimmetria di potere (uno più forte)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natura sociale del fenomeno (si</a:t>
            </a:r>
            <a:r>
              <a:rPr kumimoji="0" lang="it-IT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ha un vantaggio davanti agli spettatori)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920D"/>
            </a:gs>
            <a:gs pos="74000">
              <a:srgbClr val="FADDAD"/>
            </a:gs>
            <a:gs pos="83000">
              <a:srgbClr val="FADDAD"/>
            </a:gs>
            <a:gs pos="100000">
              <a:srgbClr val="FBE8C8"/>
            </a:gs>
          </a:gsLst>
          <a:lin ang="5400000" scaled="0"/>
        </a:gra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6"/>
          <p:cNvSpPr txBox="1">
            <a:spLocks noGrp="1"/>
          </p:cNvSpPr>
          <p:nvPr>
            <p:ph type="title"/>
          </p:nvPr>
        </p:nvSpPr>
        <p:spPr>
          <a:xfrm>
            <a:off x="649044" y="820616"/>
            <a:ext cx="107739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Droid Sans Mono"/>
              <a:buNone/>
            </a:pPr>
            <a:r>
              <a:rPr lang="it-IT" sz="432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CARATTERISTICHE </a:t>
            </a:r>
            <a:r>
              <a:rPr lang="it-IT" sz="5400" b="1" i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DISTINTIVE</a:t>
            </a:r>
            <a:r>
              <a:rPr lang="it-IT" sz="4320" b="1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DEL CYBERBULLISMO:</a:t>
            </a:r>
            <a:br>
              <a:rPr lang="it-IT" sz="720" b="1">
                <a:latin typeface="Calibri"/>
                <a:ea typeface="Calibri"/>
                <a:cs typeface="Calibri"/>
                <a:sym typeface="Calibri"/>
              </a:rPr>
            </a:br>
            <a:br>
              <a:rPr lang="it-IT" sz="1080" b="1">
                <a:latin typeface="Calibri"/>
                <a:ea typeface="Calibri"/>
                <a:cs typeface="Calibri"/>
                <a:sym typeface="Calibri"/>
              </a:rPr>
            </a:br>
            <a:br>
              <a:rPr lang="it-IT" sz="1080">
                <a:latin typeface="Calibri"/>
                <a:ea typeface="Calibri"/>
                <a:cs typeface="Calibri"/>
                <a:sym typeface="Calibri"/>
              </a:rPr>
            </a:br>
            <a:br>
              <a:rPr lang="it-IT" sz="25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80">
              <a:solidFill>
                <a:schemeClr val="dk1"/>
              </a:solidFill>
            </a:endParaRPr>
          </a:p>
        </p:txBody>
      </p:sp>
      <p:sp>
        <p:nvSpPr>
          <p:cNvPr id="778" name="Google Shape;778;p116"/>
          <p:cNvSpPr txBox="1"/>
          <p:nvPr/>
        </p:nvSpPr>
        <p:spPr>
          <a:xfrm>
            <a:off x="1113277" y="2575180"/>
            <a:ext cx="10056470" cy="322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∙"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Anonimato (posso</a:t>
            </a:r>
            <a:r>
              <a:rPr kumimoji="0" lang="it-IT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NON dire chi sono)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∙"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assenza di relazione e di contatto diretto tra bullo e vittima (posso NON conoscere la vittima)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∙"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assenza di limiti spazio-temporali (SEMPRE)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∙"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maggiore rischio di “disimpegno morale” e giustificazione della condotta</a:t>
            </a:r>
            <a:r>
              <a:rPr lang="it-IT" sz="3200" kern="0" noProof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(faccio finta che non ho </a:t>
            </a:r>
            <a:r>
              <a:rPr lang="it-IT" sz="3200" kern="0" noProof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fatto nulla di male)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gno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te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ete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Rete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621</Words>
  <Application>Microsoft Office PowerPoint</Application>
  <PresentationFormat>Widescreen</PresentationFormat>
  <Paragraphs>67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Gothic</vt:lpstr>
      <vt:lpstr>Droid Sans Mono</vt:lpstr>
      <vt:lpstr>Impact</vt:lpstr>
      <vt:lpstr>Noto Sans Symbols</vt:lpstr>
      <vt:lpstr>Open Sans Light</vt:lpstr>
      <vt:lpstr>Rockwell</vt:lpstr>
      <vt:lpstr>Rokkitt</vt:lpstr>
      <vt:lpstr>Verdana</vt:lpstr>
      <vt:lpstr>Tema di Office</vt:lpstr>
      <vt:lpstr>Legno</vt:lpstr>
      <vt:lpstr>2_Rete</vt:lpstr>
      <vt:lpstr>1_Rete</vt:lpstr>
      <vt:lpstr>3_Rete</vt:lpstr>
      <vt:lpstr>SCHERZO O BULLISMO?</vt:lpstr>
      <vt:lpstr>COSA CI FA RIDERE?</vt:lpstr>
      <vt:lpstr>Presentazione standard di PowerPoint</vt:lpstr>
      <vt:lpstr>Presentazione standard di PowerPoint</vt:lpstr>
      <vt:lpstr>AFFINCHÈ LO SCHERZO NON DIVENTI</vt:lpstr>
      <vt:lpstr>BULLISMO </vt:lpstr>
      <vt:lpstr>CYBERBULLISMO  (“BULLISMO ELETTRONICO” O “BULLISMO IN INTERNET”)  </vt:lpstr>
      <vt:lpstr>CARATTERISTICHE DEL BULLISMO   </vt:lpstr>
      <vt:lpstr>CARATTERISTICHE DISTINTIVE DEL CYBERBULLISMO:    </vt:lpstr>
      <vt:lpstr>FLAMING</vt:lpstr>
      <vt:lpstr>HARASSMENT  </vt:lpstr>
      <vt:lpstr>DENIGRATION  </vt:lpstr>
      <vt:lpstr>IMPERSONATION  </vt:lpstr>
      <vt:lpstr>EXPOSURE</vt:lpstr>
      <vt:lpstr>EXCLUSION </vt:lpstr>
      <vt:lpstr>TRICKERY </vt:lpstr>
      <vt:lpstr>CYBERSTALKING TO STALK: CAMMINARE CON CIRCOSPEZIONE)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SCHERZO O BULLISMO?</dc:title>
  <dc:creator>Ivana</dc:creator>
  <cp:lastModifiedBy>Ivana</cp:lastModifiedBy>
  <cp:revision>2</cp:revision>
  <dcterms:created xsi:type="dcterms:W3CDTF">2019-10-03T05:21:59Z</dcterms:created>
  <dcterms:modified xsi:type="dcterms:W3CDTF">2019-10-03T05:34:12Z</dcterms:modified>
</cp:coreProperties>
</file>